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8" r:id="rId2"/>
    <p:sldId id="269" r:id="rId3"/>
    <p:sldId id="271" r:id="rId4"/>
    <p:sldId id="272" r:id="rId5"/>
    <p:sldId id="270" r:id="rId6"/>
    <p:sldId id="259" r:id="rId7"/>
    <p:sldId id="266" r:id="rId8"/>
    <p:sldId id="264" r:id="rId9"/>
    <p:sldId id="263" r:id="rId10"/>
    <p:sldId id="268" r:id="rId11"/>
    <p:sldId id="262" r:id="rId12"/>
    <p:sldId id="26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  <a:srgbClr val="33CCFF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29AC01-37B1-454C-855A-904A11BD401A}" type="doc">
      <dgm:prSet loTypeId="urn:microsoft.com/office/officeart/2005/8/layout/hProcess9" loCatId="process" qsTypeId="urn:microsoft.com/office/officeart/2005/8/quickstyle/simple1" qsCatId="simple" csTypeId="urn:microsoft.com/office/officeart/2005/8/colors/colorful4" csCatId="colorful" phldr="1"/>
      <dgm:spPr/>
    </dgm:pt>
    <dgm:pt modelId="{CDA68130-FE8D-4A3E-BC07-E36D7D9EBDD9}">
      <dgm:prSet phldrT="[Tekst]"/>
      <dgm:spPr/>
      <dgm:t>
        <a:bodyPr/>
        <a:lstStyle/>
        <a:p>
          <a:r>
            <a:rPr lang="hr-HR" dirty="0">
              <a:solidFill>
                <a:schemeClr val="tx1"/>
              </a:solidFill>
            </a:rPr>
            <a:t>Zašto je važno da DNA sadrži nasljednu uputu </a:t>
          </a:r>
          <a:r>
            <a:rPr lang="hr-HR" b="1" dirty="0">
              <a:solidFill>
                <a:schemeClr val="tx1"/>
              </a:solidFill>
            </a:rPr>
            <a:t>čitavog </a:t>
          </a:r>
          <a:r>
            <a:rPr lang="hr-HR" dirty="0">
              <a:solidFill>
                <a:schemeClr val="tx1"/>
              </a:solidFill>
            </a:rPr>
            <a:t>organizma?</a:t>
          </a:r>
        </a:p>
      </dgm:t>
    </dgm:pt>
    <dgm:pt modelId="{4E68DD60-ACCB-4494-A6DE-07363F9C6DF2}" type="parTrans" cxnId="{6E78014C-F734-4796-9B20-CE9855D3FCFC}">
      <dgm:prSet/>
      <dgm:spPr/>
      <dgm:t>
        <a:bodyPr/>
        <a:lstStyle/>
        <a:p>
          <a:endParaRPr lang="hr-HR">
            <a:solidFill>
              <a:schemeClr val="tx1"/>
            </a:solidFill>
          </a:endParaRPr>
        </a:p>
      </dgm:t>
    </dgm:pt>
    <dgm:pt modelId="{6CF903F0-F9FE-4A93-8A93-AB1C20FD7670}" type="sibTrans" cxnId="{6E78014C-F734-4796-9B20-CE9855D3FCFC}">
      <dgm:prSet/>
      <dgm:spPr/>
      <dgm:t>
        <a:bodyPr/>
        <a:lstStyle/>
        <a:p>
          <a:endParaRPr lang="hr-HR">
            <a:solidFill>
              <a:schemeClr val="tx1"/>
            </a:solidFill>
          </a:endParaRPr>
        </a:p>
      </dgm:t>
    </dgm:pt>
    <dgm:pt modelId="{EA79E70E-44C7-4630-BA0F-67BF0E449A44}">
      <dgm:prSet phldrT="[Tekst]"/>
      <dgm:spPr/>
      <dgm:t>
        <a:bodyPr/>
        <a:lstStyle/>
        <a:p>
          <a:r>
            <a:rPr lang="hr-HR" dirty="0">
              <a:solidFill>
                <a:schemeClr val="tx1"/>
              </a:solidFill>
            </a:rPr>
            <a:t>Objasni važnost pakiranja DNA oko proteina kako bi nastali KROMOSOMI.</a:t>
          </a:r>
        </a:p>
      </dgm:t>
    </dgm:pt>
    <dgm:pt modelId="{41900CE6-02E6-4A09-8271-3E6A3AA456D1}" type="parTrans" cxnId="{361A837D-46A9-4C8D-B005-294DB5BA22BD}">
      <dgm:prSet/>
      <dgm:spPr/>
      <dgm:t>
        <a:bodyPr/>
        <a:lstStyle/>
        <a:p>
          <a:endParaRPr lang="hr-HR">
            <a:solidFill>
              <a:schemeClr val="tx1"/>
            </a:solidFill>
          </a:endParaRPr>
        </a:p>
      </dgm:t>
    </dgm:pt>
    <dgm:pt modelId="{FF7AE129-3446-454C-A37D-1FA4D4FF4B29}" type="sibTrans" cxnId="{361A837D-46A9-4C8D-B005-294DB5BA22BD}">
      <dgm:prSet/>
      <dgm:spPr/>
      <dgm:t>
        <a:bodyPr/>
        <a:lstStyle/>
        <a:p>
          <a:endParaRPr lang="hr-HR">
            <a:solidFill>
              <a:schemeClr val="tx1"/>
            </a:solidFill>
          </a:endParaRPr>
        </a:p>
      </dgm:t>
    </dgm:pt>
    <dgm:pt modelId="{45693A9D-BD33-4801-8BB7-55B49DA1A374}">
      <dgm:prSet phldrT="[Tekst]"/>
      <dgm:spPr/>
      <dgm:t>
        <a:bodyPr/>
        <a:lstStyle/>
        <a:p>
          <a:r>
            <a:rPr lang="hr-HR" dirty="0">
              <a:solidFill>
                <a:schemeClr val="tx1"/>
              </a:solidFill>
            </a:rPr>
            <a:t>Razmisli u kojem se životnom razdoblju čovjeka mitoza događa intenzivnije.</a:t>
          </a:r>
        </a:p>
      </dgm:t>
    </dgm:pt>
    <dgm:pt modelId="{ACAE390F-5DB4-4A0D-BDAC-6B209D35AFE5}" type="parTrans" cxnId="{4E1C491E-10F7-4168-AD1C-31CBF0007721}">
      <dgm:prSet/>
      <dgm:spPr/>
      <dgm:t>
        <a:bodyPr/>
        <a:lstStyle/>
        <a:p>
          <a:endParaRPr lang="hr-HR">
            <a:solidFill>
              <a:schemeClr val="tx1"/>
            </a:solidFill>
          </a:endParaRPr>
        </a:p>
      </dgm:t>
    </dgm:pt>
    <dgm:pt modelId="{D1502FBB-E025-44D8-959E-63820F1A3DFF}" type="sibTrans" cxnId="{4E1C491E-10F7-4168-AD1C-31CBF0007721}">
      <dgm:prSet/>
      <dgm:spPr/>
      <dgm:t>
        <a:bodyPr/>
        <a:lstStyle/>
        <a:p>
          <a:endParaRPr lang="hr-HR">
            <a:solidFill>
              <a:schemeClr val="tx1"/>
            </a:solidFill>
          </a:endParaRPr>
        </a:p>
      </dgm:t>
    </dgm:pt>
    <dgm:pt modelId="{0990F1EE-7335-41F7-A40D-A6D29B7798AD}">
      <dgm:prSet/>
      <dgm:spPr/>
      <dgm:t>
        <a:bodyPr/>
        <a:lstStyle/>
        <a:p>
          <a:r>
            <a:rPr lang="hr-HR" dirty="0">
              <a:solidFill>
                <a:schemeClr val="tx1"/>
              </a:solidFill>
            </a:rPr>
            <a:t>Objasni ulogu mitoze za jednostanične organizme poput papučice.</a:t>
          </a:r>
        </a:p>
      </dgm:t>
    </dgm:pt>
    <dgm:pt modelId="{29BD606E-E5F2-439D-8127-6D15806EFA04}" type="parTrans" cxnId="{C8BBABCC-ACDD-4CF3-972B-44F7A8160C51}">
      <dgm:prSet/>
      <dgm:spPr/>
      <dgm:t>
        <a:bodyPr/>
        <a:lstStyle/>
        <a:p>
          <a:endParaRPr lang="hr-HR">
            <a:solidFill>
              <a:schemeClr val="tx1"/>
            </a:solidFill>
          </a:endParaRPr>
        </a:p>
      </dgm:t>
    </dgm:pt>
    <dgm:pt modelId="{0E02AD3B-EF7D-4A52-9395-8AA6F0EF4253}" type="sibTrans" cxnId="{C8BBABCC-ACDD-4CF3-972B-44F7A8160C51}">
      <dgm:prSet/>
      <dgm:spPr/>
      <dgm:t>
        <a:bodyPr/>
        <a:lstStyle/>
        <a:p>
          <a:endParaRPr lang="hr-HR">
            <a:solidFill>
              <a:schemeClr val="tx1"/>
            </a:solidFill>
          </a:endParaRPr>
        </a:p>
      </dgm:t>
    </dgm:pt>
    <dgm:pt modelId="{5145B1D1-C3B1-4E11-A266-FD424E1291A1}">
      <dgm:prSet/>
      <dgm:spPr/>
      <dgm:t>
        <a:bodyPr/>
        <a:lstStyle/>
        <a:p>
          <a:r>
            <a:rPr lang="hr-HR" dirty="0">
              <a:solidFill>
                <a:schemeClr val="tx1"/>
              </a:solidFill>
            </a:rPr>
            <a:t>Opiši proces mitoze nekog organizma koji ima 10 kromosoma.</a:t>
          </a:r>
        </a:p>
      </dgm:t>
    </dgm:pt>
    <dgm:pt modelId="{B658447C-8520-4765-AE55-11681EC2ED3E}" type="parTrans" cxnId="{D37168DA-2C27-4CD8-8A90-F909020F5796}">
      <dgm:prSet/>
      <dgm:spPr/>
      <dgm:t>
        <a:bodyPr/>
        <a:lstStyle/>
        <a:p>
          <a:endParaRPr lang="hr-HR">
            <a:solidFill>
              <a:schemeClr val="tx1"/>
            </a:solidFill>
          </a:endParaRPr>
        </a:p>
      </dgm:t>
    </dgm:pt>
    <dgm:pt modelId="{2C848934-B781-453F-B9D8-754AF50ED7D6}" type="sibTrans" cxnId="{D37168DA-2C27-4CD8-8A90-F909020F5796}">
      <dgm:prSet/>
      <dgm:spPr/>
      <dgm:t>
        <a:bodyPr/>
        <a:lstStyle/>
        <a:p>
          <a:endParaRPr lang="hr-HR">
            <a:solidFill>
              <a:schemeClr val="tx1"/>
            </a:solidFill>
          </a:endParaRPr>
        </a:p>
      </dgm:t>
    </dgm:pt>
    <dgm:pt modelId="{94F61177-39FD-4134-8CF0-E03B95D84841}" type="pres">
      <dgm:prSet presAssocID="{1629AC01-37B1-454C-855A-904A11BD401A}" presName="CompostProcess" presStyleCnt="0">
        <dgm:presLayoutVars>
          <dgm:dir/>
          <dgm:resizeHandles val="exact"/>
        </dgm:presLayoutVars>
      </dgm:prSet>
      <dgm:spPr/>
    </dgm:pt>
    <dgm:pt modelId="{8F4136D7-4E97-4225-AF51-1BAC200B4229}" type="pres">
      <dgm:prSet presAssocID="{1629AC01-37B1-454C-855A-904A11BD401A}" presName="arrow" presStyleLbl="bgShp" presStyleIdx="0" presStyleCnt="1"/>
      <dgm:spPr/>
    </dgm:pt>
    <dgm:pt modelId="{2DA154A3-8039-4CA5-BFFC-C70C6F8A5522}" type="pres">
      <dgm:prSet presAssocID="{1629AC01-37B1-454C-855A-904A11BD401A}" presName="linearProcess" presStyleCnt="0"/>
      <dgm:spPr/>
    </dgm:pt>
    <dgm:pt modelId="{1F0F43CA-5CDE-424C-AE36-9F41CE36B90E}" type="pres">
      <dgm:prSet presAssocID="{CDA68130-FE8D-4A3E-BC07-E36D7D9EBDD9}" presName="textNode" presStyleLbl="node1" presStyleIdx="0" presStyleCnt="5">
        <dgm:presLayoutVars>
          <dgm:bulletEnabled val="1"/>
        </dgm:presLayoutVars>
      </dgm:prSet>
      <dgm:spPr/>
    </dgm:pt>
    <dgm:pt modelId="{2E0101C6-339A-40DB-A6E5-334AB24617E3}" type="pres">
      <dgm:prSet presAssocID="{6CF903F0-F9FE-4A93-8A93-AB1C20FD7670}" presName="sibTrans" presStyleCnt="0"/>
      <dgm:spPr/>
    </dgm:pt>
    <dgm:pt modelId="{B6C4BCA1-EEF7-4E41-9DC0-49D98F7BA25C}" type="pres">
      <dgm:prSet presAssocID="{EA79E70E-44C7-4630-BA0F-67BF0E449A44}" presName="textNode" presStyleLbl="node1" presStyleIdx="1" presStyleCnt="5">
        <dgm:presLayoutVars>
          <dgm:bulletEnabled val="1"/>
        </dgm:presLayoutVars>
      </dgm:prSet>
      <dgm:spPr/>
    </dgm:pt>
    <dgm:pt modelId="{EE3DC4A2-2C84-4397-B59B-7E7858018DD2}" type="pres">
      <dgm:prSet presAssocID="{FF7AE129-3446-454C-A37D-1FA4D4FF4B29}" presName="sibTrans" presStyleCnt="0"/>
      <dgm:spPr/>
    </dgm:pt>
    <dgm:pt modelId="{A290BD84-E5EB-42D6-ABE0-55A6A195EF52}" type="pres">
      <dgm:prSet presAssocID="{5145B1D1-C3B1-4E11-A266-FD424E1291A1}" presName="textNode" presStyleLbl="node1" presStyleIdx="2" presStyleCnt="5">
        <dgm:presLayoutVars>
          <dgm:bulletEnabled val="1"/>
        </dgm:presLayoutVars>
      </dgm:prSet>
      <dgm:spPr/>
    </dgm:pt>
    <dgm:pt modelId="{362DC804-E894-4FA6-B2D4-E6C86D729AB9}" type="pres">
      <dgm:prSet presAssocID="{2C848934-B781-453F-B9D8-754AF50ED7D6}" presName="sibTrans" presStyleCnt="0"/>
      <dgm:spPr/>
    </dgm:pt>
    <dgm:pt modelId="{97D6132F-4959-4118-837D-A27C9C1E5E21}" type="pres">
      <dgm:prSet presAssocID="{0990F1EE-7335-41F7-A40D-A6D29B7798AD}" presName="textNode" presStyleLbl="node1" presStyleIdx="3" presStyleCnt="5">
        <dgm:presLayoutVars>
          <dgm:bulletEnabled val="1"/>
        </dgm:presLayoutVars>
      </dgm:prSet>
      <dgm:spPr/>
    </dgm:pt>
    <dgm:pt modelId="{18705A9A-E7ED-47D0-94FC-64F498F9EE7B}" type="pres">
      <dgm:prSet presAssocID="{0E02AD3B-EF7D-4A52-9395-8AA6F0EF4253}" presName="sibTrans" presStyleCnt="0"/>
      <dgm:spPr/>
    </dgm:pt>
    <dgm:pt modelId="{2AA4019F-7458-46E6-AB33-6DF7554524F9}" type="pres">
      <dgm:prSet presAssocID="{45693A9D-BD33-4801-8BB7-55B49DA1A374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EA859C04-7AAF-4A75-9E66-EE56A928B847}" type="presOf" srcId="{0990F1EE-7335-41F7-A40D-A6D29B7798AD}" destId="{97D6132F-4959-4118-837D-A27C9C1E5E21}" srcOrd="0" destOrd="0" presId="urn:microsoft.com/office/officeart/2005/8/layout/hProcess9"/>
    <dgm:cxn modelId="{78587F12-D625-4CA8-8FD8-6C2103CF95C4}" type="presOf" srcId="{CDA68130-FE8D-4A3E-BC07-E36D7D9EBDD9}" destId="{1F0F43CA-5CDE-424C-AE36-9F41CE36B90E}" srcOrd="0" destOrd="0" presId="urn:microsoft.com/office/officeart/2005/8/layout/hProcess9"/>
    <dgm:cxn modelId="{4E1C491E-10F7-4168-AD1C-31CBF0007721}" srcId="{1629AC01-37B1-454C-855A-904A11BD401A}" destId="{45693A9D-BD33-4801-8BB7-55B49DA1A374}" srcOrd="4" destOrd="0" parTransId="{ACAE390F-5DB4-4A0D-BDAC-6B209D35AFE5}" sibTransId="{D1502FBB-E025-44D8-959E-63820F1A3DFF}"/>
    <dgm:cxn modelId="{229E5C29-AB70-40E6-8C5C-ED3121313AF1}" type="presOf" srcId="{EA79E70E-44C7-4630-BA0F-67BF0E449A44}" destId="{B6C4BCA1-EEF7-4E41-9DC0-49D98F7BA25C}" srcOrd="0" destOrd="0" presId="urn:microsoft.com/office/officeart/2005/8/layout/hProcess9"/>
    <dgm:cxn modelId="{74A3D661-52C6-4E9E-A93A-CABC0FB4F7E0}" type="presOf" srcId="{5145B1D1-C3B1-4E11-A266-FD424E1291A1}" destId="{A290BD84-E5EB-42D6-ABE0-55A6A195EF52}" srcOrd="0" destOrd="0" presId="urn:microsoft.com/office/officeart/2005/8/layout/hProcess9"/>
    <dgm:cxn modelId="{6E78014C-F734-4796-9B20-CE9855D3FCFC}" srcId="{1629AC01-37B1-454C-855A-904A11BD401A}" destId="{CDA68130-FE8D-4A3E-BC07-E36D7D9EBDD9}" srcOrd="0" destOrd="0" parTransId="{4E68DD60-ACCB-4494-A6DE-07363F9C6DF2}" sibTransId="{6CF903F0-F9FE-4A93-8A93-AB1C20FD7670}"/>
    <dgm:cxn modelId="{D32C3C55-AB6D-4487-A3EE-723E1C277C2F}" type="presOf" srcId="{45693A9D-BD33-4801-8BB7-55B49DA1A374}" destId="{2AA4019F-7458-46E6-AB33-6DF7554524F9}" srcOrd="0" destOrd="0" presId="urn:microsoft.com/office/officeart/2005/8/layout/hProcess9"/>
    <dgm:cxn modelId="{C5F94157-EE05-4DBB-AA13-D565E3255362}" type="presOf" srcId="{1629AC01-37B1-454C-855A-904A11BD401A}" destId="{94F61177-39FD-4134-8CF0-E03B95D84841}" srcOrd="0" destOrd="0" presId="urn:microsoft.com/office/officeart/2005/8/layout/hProcess9"/>
    <dgm:cxn modelId="{361A837D-46A9-4C8D-B005-294DB5BA22BD}" srcId="{1629AC01-37B1-454C-855A-904A11BD401A}" destId="{EA79E70E-44C7-4630-BA0F-67BF0E449A44}" srcOrd="1" destOrd="0" parTransId="{41900CE6-02E6-4A09-8271-3E6A3AA456D1}" sibTransId="{FF7AE129-3446-454C-A37D-1FA4D4FF4B29}"/>
    <dgm:cxn modelId="{C8BBABCC-ACDD-4CF3-972B-44F7A8160C51}" srcId="{1629AC01-37B1-454C-855A-904A11BD401A}" destId="{0990F1EE-7335-41F7-A40D-A6D29B7798AD}" srcOrd="3" destOrd="0" parTransId="{29BD606E-E5F2-439D-8127-6D15806EFA04}" sibTransId="{0E02AD3B-EF7D-4A52-9395-8AA6F0EF4253}"/>
    <dgm:cxn modelId="{D37168DA-2C27-4CD8-8A90-F909020F5796}" srcId="{1629AC01-37B1-454C-855A-904A11BD401A}" destId="{5145B1D1-C3B1-4E11-A266-FD424E1291A1}" srcOrd="2" destOrd="0" parTransId="{B658447C-8520-4765-AE55-11681EC2ED3E}" sibTransId="{2C848934-B781-453F-B9D8-754AF50ED7D6}"/>
    <dgm:cxn modelId="{EAEB384D-917D-4BF9-9040-4F780863EF92}" type="presParOf" srcId="{94F61177-39FD-4134-8CF0-E03B95D84841}" destId="{8F4136D7-4E97-4225-AF51-1BAC200B4229}" srcOrd="0" destOrd="0" presId="urn:microsoft.com/office/officeart/2005/8/layout/hProcess9"/>
    <dgm:cxn modelId="{4C84CE51-9647-4BD4-A99D-D74CCB6463A6}" type="presParOf" srcId="{94F61177-39FD-4134-8CF0-E03B95D84841}" destId="{2DA154A3-8039-4CA5-BFFC-C70C6F8A5522}" srcOrd="1" destOrd="0" presId="urn:microsoft.com/office/officeart/2005/8/layout/hProcess9"/>
    <dgm:cxn modelId="{9D47ADF9-DA71-4175-AC19-5EA3F2890762}" type="presParOf" srcId="{2DA154A3-8039-4CA5-BFFC-C70C6F8A5522}" destId="{1F0F43CA-5CDE-424C-AE36-9F41CE36B90E}" srcOrd="0" destOrd="0" presId="urn:microsoft.com/office/officeart/2005/8/layout/hProcess9"/>
    <dgm:cxn modelId="{13F8D1D0-1D70-434C-AE34-CCAF719D1BED}" type="presParOf" srcId="{2DA154A3-8039-4CA5-BFFC-C70C6F8A5522}" destId="{2E0101C6-339A-40DB-A6E5-334AB24617E3}" srcOrd="1" destOrd="0" presId="urn:microsoft.com/office/officeart/2005/8/layout/hProcess9"/>
    <dgm:cxn modelId="{2DBA2E6E-7EC7-4ABC-A92F-5711F7710B63}" type="presParOf" srcId="{2DA154A3-8039-4CA5-BFFC-C70C6F8A5522}" destId="{B6C4BCA1-EEF7-4E41-9DC0-49D98F7BA25C}" srcOrd="2" destOrd="0" presId="urn:microsoft.com/office/officeart/2005/8/layout/hProcess9"/>
    <dgm:cxn modelId="{3909676F-D2DE-4C76-9571-2AF4AB747B64}" type="presParOf" srcId="{2DA154A3-8039-4CA5-BFFC-C70C6F8A5522}" destId="{EE3DC4A2-2C84-4397-B59B-7E7858018DD2}" srcOrd="3" destOrd="0" presId="urn:microsoft.com/office/officeart/2005/8/layout/hProcess9"/>
    <dgm:cxn modelId="{F1BCF1B7-4877-43D7-8603-A3D223FE45F1}" type="presParOf" srcId="{2DA154A3-8039-4CA5-BFFC-C70C6F8A5522}" destId="{A290BD84-E5EB-42D6-ABE0-55A6A195EF52}" srcOrd="4" destOrd="0" presId="urn:microsoft.com/office/officeart/2005/8/layout/hProcess9"/>
    <dgm:cxn modelId="{F62580E5-75E5-4643-B544-9EA3A7F4CBCC}" type="presParOf" srcId="{2DA154A3-8039-4CA5-BFFC-C70C6F8A5522}" destId="{362DC804-E894-4FA6-B2D4-E6C86D729AB9}" srcOrd="5" destOrd="0" presId="urn:microsoft.com/office/officeart/2005/8/layout/hProcess9"/>
    <dgm:cxn modelId="{5D0653F4-D3B8-432B-8C00-7D0264C4342E}" type="presParOf" srcId="{2DA154A3-8039-4CA5-BFFC-C70C6F8A5522}" destId="{97D6132F-4959-4118-837D-A27C9C1E5E21}" srcOrd="6" destOrd="0" presId="urn:microsoft.com/office/officeart/2005/8/layout/hProcess9"/>
    <dgm:cxn modelId="{088CB11D-D4E9-488E-BFCD-ECD73F1B2457}" type="presParOf" srcId="{2DA154A3-8039-4CA5-BFFC-C70C6F8A5522}" destId="{18705A9A-E7ED-47D0-94FC-64F498F9EE7B}" srcOrd="7" destOrd="0" presId="urn:microsoft.com/office/officeart/2005/8/layout/hProcess9"/>
    <dgm:cxn modelId="{7BE4C966-1483-49FB-8493-DAF72D50CC28}" type="presParOf" srcId="{2DA154A3-8039-4CA5-BFFC-C70C6F8A5522}" destId="{2AA4019F-7458-46E6-AB33-6DF7554524F9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4136D7-4E97-4225-AF51-1BAC200B4229}">
      <dsp:nvSpPr>
        <dsp:cNvPr id="0" name=""/>
        <dsp:cNvSpPr/>
      </dsp:nvSpPr>
      <dsp:spPr>
        <a:xfrm>
          <a:off x="685799" y="0"/>
          <a:ext cx="7772400" cy="5257800"/>
        </a:xfrm>
        <a:prstGeom prst="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0F43CA-5CDE-424C-AE36-9F41CE36B90E}">
      <dsp:nvSpPr>
        <dsp:cNvPr id="0" name=""/>
        <dsp:cNvSpPr/>
      </dsp:nvSpPr>
      <dsp:spPr>
        <a:xfrm>
          <a:off x="4018" y="1577340"/>
          <a:ext cx="1756916" cy="21031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>
              <a:solidFill>
                <a:schemeClr val="tx1"/>
              </a:solidFill>
            </a:rPr>
            <a:t>Zašto je važno da DNA sadrži nasljednu uputu </a:t>
          </a:r>
          <a:r>
            <a:rPr lang="hr-HR" sz="1800" b="1" kern="1200" dirty="0">
              <a:solidFill>
                <a:schemeClr val="tx1"/>
              </a:solidFill>
            </a:rPr>
            <a:t>čitavog </a:t>
          </a:r>
          <a:r>
            <a:rPr lang="hr-HR" sz="1800" kern="1200" dirty="0">
              <a:solidFill>
                <a:schemeClr val="tx1"/>
              </a:solidFill>
            </a:rPr>
            <a:t>organizma?</a:t>
          </a:r>
        </a:p>
      </dsp:txBody>
      <dsp:txXfrm>
        <a:off x="89784" y="1663106"/>
        <a:ext cx="1585384" cy="1931588"/>
      </dsp:txXfrm>
    </dsp:sp>
    <dsp:sp modelId="{B6C4BCA1-EEF7-4E41-9DC0-49D98F7BA25C}">
      <dsp:nvSpPr>
        <dsp:cNvPr id="0" name=""/>
        <dsp:cNvSpPr/>
      </dsp:nvSpPr>
      <dsp:spPr>
        <a:xfrm>
          <a:off x="1848780" y="1577340"/>
          <a:ext cx="1756916" cy="2103120"/>
        </a:xfrm>
        <a:prstGeom prst="roundRect">
          <a:avLst/>
        </a:prstGeom>
        <a:solidFill>
          <a:schemeClr val="accent4">
            <a:hueOff val="2450223"/>
            <a:satOff val="-10194"/>
            <a:lumOff val="24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>
              <a:solidFill>
                <a:schemeClr val="tx1"/>
              </a:solidFill>
            </a:rPr>
            <a:t>Objasni važnost pakiranja DNA oko proteina kako bi nastali KROMOSOMI.</a:t>
          </a:r>
        </a:p>
      </dsp:txBody>
      <dsp:txXfrm>
        <a:off x="1934546" y="1663106"/>
        <a:ext cx="1585384" cy="1931588"/>
      </dsp:txXfrm>
    </dsp:sp>
    <dsp:sp modelId="{A290BD84-E5EB-42D6-ABE0-55A6A195EF52}">
      <dsp:nvSpPr>
        <dsp:cNvPr id="0" name=""/>
        <dsp:cNvSpPr/>
      </dsp:nvSpPr>
      <dsp:spPr>
        <a:xfrm>
          <a:off x="3693541" y="1577340"/>
          <a:ext cx="1756916" cy="2103120"/>
        </a:xfrm>
        <a:prstGeom prst="roundRect">
          <a:avLst/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>
              <a:solidFill>
                <a:schemeClr val="tx1"/>
              </a:solidFill>
            </a:rPr>
            <a:t>Opiši proces mitoze nekog organizma koji ima 10 kromosoma.</a:t>
          </a:r>
        </a:p>
      </dsp:txBody>
      <dsp:txXfrm>
        <a:off x="3779307" y="1663106"/>
        <a:ext cx="1585384" cy="1931588"/>
      </dsp:txXfrm>
    </dsp:sp>
    <dsp:sp modelId="{97D6132F-4959-4118-837D-A27C9C1E5E21}">
      <dsp:nvSpPr>
        <dsp:cNvPr id="0" name=""/>
        <dsp:cNvSpPr/>
      </dsp:nvSpPr>
      <dsp:spPr>
        <a:xfrm>
          <a:off x="5538303" y="1577340"/>
          <a:ext cx="1756916" cy="2103120"/>
        </a:xfrm>
        <a:prstGeom prst="roundRect">
          <a:avLst/>
        </a:prstGeom>
        <a:solidFill>
          <a:schemeClr val="accent4">
            <a:hueOff val="7350668"/>
            <a:satOff val="-30583"/>
            <a:lumOff val="72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>
              <a:solidFill>
                <a:schemeClr val="tx1"/>
              </a:solidFill>
            </a:rPr>
            <a:t>Objasni ulogu mitoze za jednostanične organizme poput papučice.</a:t>
          </a:r>
        </a:p>
      </dsp:txBody>
      <dsp:txXfrm>
        <a:off x="5624069" y="1663106"/>
        <a:ext cx="1585384" cy="1931588"/>
      </dsp:txXfrm>
    </dsp:sp>
    <dsp:sp modelId="{2AA4019F-7458-46E6-AB33-6DF7554524F9}">
      <dsp:nvSpPr>
        <dsp:cNvPr id="0" name=""/>
        <dsp:cNvSpPr/>
      </dsp:nvSpPr>
      <dsp:spPr>
        <a:xfrm>
          <a:off x="7383065" y="1577340"/>
          <a:ext cx="1756916" cy="2103120"/>
        </a:xfrm>
        <a:prstGeom prst="round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>
              <a:solidFill>
                <a:schemeClr val="tx1"/>
              </a:solidFill>
            </a:rPr>
            <a:t>Razmisli u kojem se životnom razdoblju čovjeka mitoza događa intenzivnije.</a:t>
          </a:r>
        </a:p>
      </dsp:txBody>
      <dsp:txXfrm>
        <a:off x="7468831" y="1663106"/>
        <a:ext cx="1585384" cy="19315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081C32-B3BA-49A8-95AA-72E81A7873C8}" type="datetimeFigureOut">
              <a:rPr lang="hr-HR" smtClean="0"/>
              <a:t>15.9.2020.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31FBE5-9194-4831-A019-C7255D6DB9D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52489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31FBE5-9194-4831-A019-C7255D6DB9DB}" type="slidenum">
              <a:rPr lang="hr-HR" smtClean="0"/>
              <a:t>11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11889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3CF80-31DD-4730-87BE-7D58980527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C807C-9626-40FE-86A1-F10B3258CA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529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3CF80-31DD-4730-87BE-7D58980527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C807C-9626-40FE-86A1-F10B3258CA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777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3CF80-31DD-4730-87BE-7D58980527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C807C-9626-40FE-86A1-F10B3258CA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031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3CF80-31DD-4730-87BE-7D58980527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C807C-9626-40FE-86A1-F10B3258CA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789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3CF80-31DD-4730-87BE-7D58980527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C807C-9626-40FE-86A1-F10B3258CA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564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3CF80-31DD-4730-87BE-7D58980527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C807C-9626-40FE-86A1-F10B3258CA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783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3CF80-31DD-4730-87BE-7D58980527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C807C-9626-40FE-86A1-F10B3258CA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25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3CF80-31DD-4730-87BE-7D58980527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C807C-9626-40FE-86A1-F10B3258CA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762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3CF80-31DD-4730-87BE-7D58980527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C807C-9626-40FE-86A1-F10B3258CA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785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3CF80-31DD-4730-87BE-7D58980527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C807C-9626-40FE-86A1-F10B3258CA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701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3CF80-31DD-4730-87BE-7D58980527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C807C-9626-40FE-86A1-F10B3258CA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656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0B43CF80-31DD-4730-87BE-7D58980527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01DC807C-9626-40FE-86A1-F10B3258CA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788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8">
            <a:extLst>
              <a:ext uri="{FF2B5EF4-FFF2-40B4-BE49-F238E27FC236}">
                <a16:creationId xmlns:a16="http://schemas.microsoft.com/office/drawing/2014/main" id="{8C7E11DC-491F-429B-A84E-842163E13A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0" y="1684256"/>
            <a:ext cx="6286500" cy="4191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id="{7C5C9789-8695-425F-980A-5A3EDEF01323}"/>
              </a:ext>
            </a:extLst>
          </p:cNvPr>
          <p:cNvSpPr txBox="1"/>
          <p:nvPr/>
        </p:nvSpPr>
        <p:spPr>
          <a:xfrm>
            <a:off x="1600200" y="990600"/>
            <a:ext cx="655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/>
              <a:t>Molekula nasljeđivanja i mitoza</a:t>
            </a:r>
          </a:p>
        </p:txBody>
      </p:sp>
    </p:spTree>
    <p:extLst>
      <p:ext uri="{BB962C8B-B14F-4D97-AF65-F5344CB8AC3E}">
        <p14:creationId xmlns:p14="http://schemas.microsoft.com/office/powerpoint/2010/main" val="1444722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niOkvir 4">
            <a:extLst>
              <a:ext uri="{FF2B5EF4-FFF2-40B4-BE49-F238E27FC236}">
                <a16:creationId xmlns:a16="http://schemas.microsoft.com/office/drawing/2014/main" id="{61C0D473-06F2-44A8-B6DB-536ED464EFD8}"/>
              </a:ext>
            </a:extLst>
          </p:cNvPr>
          <p:cNvSpPr txBox="1"/>
          <p:nvPr/>
        </p:nvSpPr>
        <p:spPr>
          <a:xfrm>
            <a:off x="0" y="1339471"/>
            <a:ext cx="9296400" cy="473486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30922B24-2811-43FF-B624-820691444AAE}"/>
              </a:ext>
            </a:extLst>
          </p:cNvPr>
          <p:cNvSpPr txBox="1"/>
          <p:nvPr/>
        </p:nvSpPr>
        <p:spPr>
          <a:xfrm>
            <a:off x="228600" y="552223"/>
            <a:ext cx="2057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Zapišimo!</a:t>
            </a:r>
          </a:p>
        </p:txBody>
      </p:sp>
      <p:sp>
        <p:nvSpPr>
          <p:cNvPr id="4" name="Elipsa 3">
            <a:extLst>
              <a:ext uri="{FF2B5EF4-FFF2-40B4-BE49-F238E27FC236}">
                <a16:creationId xmlns:a16="http://schemas.microsoft.com/office/drawing/2014/main" id="{D48374EF-0CA0-4146-9EF9-D7541724443B}"/>
              </a:ext>
            </a:extLst>
          </p:cNvPr>
          <p:cNvSpPr/>
          <p:nvPr/>
        </p:nvSpPr>
        <p:spPr>
          <a:xfrm>
            <a:off x="6705600" y="990600"/>
            <a:ext cx="2895600" cy="276037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3" name="Picture 2" descr="animated-writer-image-0028">
            <a:extLst>
              <a:ext uri="{FF2B5EF4-FFF2-40B4-BE49-F238E27FC236}">
                <a16:creationId xmlns:a16="http://schemas.microsoft.com/office/drawing/2014/main" id="{14D55519-19D0-4774-B681-D6AABE05C14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00" y="1867156"/>
            <a:ext cx="1259276" cy="125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6DA179D6-9542-421A-95C0-7B9CEAEA2C3F}"/>
              </a:ext>
            </a:extLst>
          </p:cNvPr>
          <p:cNvSpPr txBox="1"/>
          <p:nvPr/>
        </p:nvSpPr>
        <p:spPr>
          <a:xfrm>
            <a:off x="2133600" y="687747"/>
            <a:ext cx="55245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Molekula nasljeđivanja i mitoza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529CC5D2-20BC-4B38-A521-B46DF190BD9D}"/>
              </a:ext>
            </a:extLst>
          </p:cNvPr>
          <p:cNvSpPr txBox="1"/>
          <p:nvPr/>
        </p:nvSpPr>
        <p:spPr>
          <a:xfrm>
            <a:off x="304800" y="1754138"/>
            <a:ext cx="7353300" cy="637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hr-HR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dirty="0"/>
              <a:t>ima strukturu </a:t>
            </a:r>
            <a:r>
              <a:rPr lang="hr-HR" b="1" dirty="0"/>
              <a:t>dvostruke uzvojnice</a:t>
            </a:r>
            <a:endParaRPr lang="hr-HR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dirty="0"/>
              <a:t>smještena u </a:t>
            </a:r>
            <a:r>
              <a:rPr lang="hr-HR" b="1" dirty="0"/>
              <a:t>JEZGRI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dirty="0"/>
              <a:t>sadrži </a:t>
            </a:r>
            <a:r>
              <a:rPr lang="hr-HR" b="1" dirty="0"/>
              <a:t>nasljednu uputu </a:t>
            </a:r>
            <a:r>
              <a:rPr lang="hr-HR" dirty="0"/>
              <a:t>čitavog organizma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dirty="0"/>
              <a:t>sposobna stvarati </a:t>
            </a:r>
            <a:r>
              <a:rPr lang="hr-HR" b="1" dirty="0"/>
              <a:t>identične kopije</a:t>
            </a:r>
          </a:p>
          <a:p>
            <a:endParaRPr lang="hr-HR" b="1" dirty="0"/>
          </a:p>
          <a:p>
            <a:r>
              <a:rPr lang="hr-HR" b="1" dirty="0"/>
              <a:t>KROMOSOMI</a:t>
            </a:r>
            <a:r>
              <a:rPr lang="hr-HR" dirty="0"/>
              <a:t>- tjelešca koja nastaju namatanjem DNA oko proteina</a:t>
            </a:r>
          </a:p>
          <a:p>
            <a:r>
              <a:rPr lang="hr-HR" b="1" dirty="0"/>
              <a:t>GENI</a:t>
            </a:r>
            <a:r>
              <a:rPr lang="hr-HR" dirty="0"/>
              <a:t>- dijelovi molekule DNA u kojima je </a:t>
            </a:r>
            <a:r>
              <a:rPr lang="hr-HR" b="1" dirty="0"/>
              <a:t>kodirana </a:t>
            </a:r>
            <a:r>
              <a:rPr lang="hr-HR" dirty="0"/>
              <a:t>određena informacija</a:t>
            </a:r>
          </a:p>
          <a:p>
            <a:r>
              <a:rPr lang="hr-HR" b="1" dirty="0"/>
              <a:t>GENOM</a:t>
            </a:r>
            <a:r>
              <a:rPr lang="hr-HR" dirty="0"/>
              <a:t>-sveukupni zapis u molekuli DNA-a</a:t>
            </a:r>
          </a:p>
          <a:p>
            <a:r>
              <a:rPr lang="hr-HR" b="1" dirty="0"/>
              <a:t>KROMOSOMSKE/GENSKE ANOMALIJE- </a:t>
            </a:r>
            <a:r>
              <a:rPr lang="hr-HR" dirty="0"/>
              <a:t>promjene broja/strukture </a:t>
            </a:r>
          </a:p>
          <a:p>
            <a:r>
              <a:rPr lang="hr-HR" dirty="0"/>
              <a:t>kromosoma ili zapisa gena</a:t>
            </a:r>
          </a:p>
          <a:p>
            <a:endParaRPr lang="hr-HR" b="1" dirty="0"/>
          </a:p>
          <a:p>
            <a:r>
              <a:rPr lang="hr-HR" b="1" dirty="0"/>
              <a:t>MITOZA</a:t>
            </a:r>
            <a:r>
              <a:rPr lang="hr-HR" dirty="0"/>
              <a:t>- važna je za </a:t>
            </a:r>
            <a:r>
              <a:rPr lang="hr-HR" b="1" dirty="0"/>
              <a:t>razmnožavanje jednostaničnih organizama </a:t>
            </a:r>
            <a:r>
              <a:rPr lang="hr-HR" dirty="0"/>
              <a:t>te </a:t>
            </a:r>
            <a:r>
              <a:rPr lang="hr-HR" b="1" dirty="0"/>
              <a:t>rast i razvoj višestaničnih</a:t>
            </a:r>
            <a:r>
              <a:rPr lang="hr-HR" dirty="0"/>
              <a:t> organizama (+ obnavljanje stanica)</a:t>
            </a:r>
          </a:p>
          <a:p>
            <a:endParaRPr lang="hr-HR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hr-HR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hr-HR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hr-HR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hr-HR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hr-HR" dirty="0"/>
          </a:p>
          <a:p>
            <a:endParaRPr lang="hr-HR" sz="2400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hr-HR" sz="2400" dirty="0">
              <a:solidFill>
                <a:schemeClr val="bg1"/>
              </a:solidFill>
            </a:endParaRP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15793336-F206-44BD-879B-0CA5172DA840}"/>
              </a:ext>
            </a:extLst>
          </p:cNvPr>
          <p:cNvSpPr txBox="1"/>
          <p:nvPr/>
        </p:nvSpPr>
        <p:spPr>
          <a:xfrm>
            <a:off x="304800" y="1405491"/>
            <a:ext cx="510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/>
              <a:t>DNA- deoksiribonukleinska kiselina</a:t>
            </a:r>
          </a:p>
        </p:txBody>
      </p:sp>
    </p:spTree>
    <p:extLst>
      <p:ext uri="{BB962C8B-B14F-4D97-AF65-F5344CB8AC3E}">
        <p14:creationId xmlns:p14="http://schemas.microsoft.com/office/powerpoint/2010/main" val="19743073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jagram 1">
            <a:extLst>
              <a:ext uri="{FF2B5EF4-FFF2-40B4-BE49-F238E27FC236}">
                <a16:creationId xmlns:a16="http://schemas.microsoft.com/office/drawing/2014/main" id="{D8388978-8A3E-45FC-8B8E-CE552E39D3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75304088"/>
              </p:ext>
            </p:extLst>
          </p:nvPr>
        </p:nvGraphicFramePr>
        <p:xfrm>
          <a:off x="0" y="990600"/>
          <a:ext cx="91440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Pravokutnik: zaobljeni kutovi 2">
            <a:extLst>
              <a:ext uri="{FF2B5EF4-FFF2-40B4-BE49-F238E27FC236}">
                <a16:creationId xmlns:a16="http://schemas.microsoft.com/office/drawing/2014/main" id="{E2529C4F-94AE-467A-A06C-FE1A3532A3D9}"/>
              </a:ext>
            </a:extLst>
          </p:cNvPr>
          <p:cNvSpPr/>
          <p:nvPr/>
        </p:nvSpPr>
        <p:spPr>
          <a:xfrm>
            <a:off x="0" y="2514600"/>
            <a:ext cx="1752600" cy="213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Pravokutnik: zaobljeni kutovi 4">
            <a:extLst>
              <a:ext uri="{FF2B5EF4-FFF2-40B4-BE49-F238E27FC236}">
                <a16:creationId xmlns:a16="http://schemas.microsoft.com/office/drawing/2014/main" id="{0A3CF562-099B-4E9C-BFDF-AEE9448B1D5E}"/>
              </a:ext>
            </a:extLst>
          </p:cNvPr>
          <p:cNvSpPr/>
          <p:nvPr/>
        </p:nvSpPr>
        <p:spPr>
          <a:xfrm>
            <a:off x="1866116" y="2552700"/>
            <a:ext cx="1752600" cy="213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Pravokutnik: zaobljeni kutovi 6">
            <a:extLst>
              <a:ext uri="{FF2B5EF4-FFF2-40B4-BE49-F238E27FC236}">
                <a16:creationId xmlns:a16="http://schemas.microsoft.com/office/drawing/2014/main" id="{F00FC4C8-402B-4913-93CD-D090B2A87270}"/>
              </a:ext>
            </a:extLst>
          </p:cNvPr>
          <p:cNvSpPr/>
          <p:nvPr/>
        </p:nvSpPr>
        <p:spPr>
          <a:xfrm>
            <a:off x="3683329" y="2543273"/>
            <a:ext cx="1752600" cy="213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9" name="Pravokutnik: zaobljeni kutovi 8">
            <a:extLst>
              <a:ext uri="{FF2B5EF4-FFF2-40B4-BE49-F238E27FC236}">
                <a16:creationId xmlns:a16="http://schemas.microsoft.com/office/drawing/2014/main" id="{8BBAC0FD-4872-4EAB-9DD9-5416F34D26BE}"/>
              </a:ext>
            </a:extLst>
          </p:cNvPr>
          <p:cNvSpPr/>
          <p:nvPr/>
        </p:nvSpPr>
        <p:spPr>
          <a:xfrm>
            <a:off x="5509574" y="2555057"/>
            <a:ext cx="1752600" cy="213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Pravokutnik: zaobljeni kutovi 10">
            <a:extLst>
              <a:ext uri="{FF2B5EF4-FFF2-40B4-BE49-F238E27FC236}">
                <a16:creationId xmlns:a16="http://schemas.microsoft.com/office/drawing/2014/main" id="{D3808A5C-DF69-4C3C-AF46-B3316B731409}"/>
              </a:ext>
            </a:extLst>
          </p:cNvPr>
          <p:cNvSpPr/>
          <p:nvPr/>
        </p:nvSpPr>
        <p:spPr>
          <a:xfrm>
            <a:off x="7351337" y="2540131"/>
            <a:ext cx="1752600" cy="213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B49A63DC-461D-412A-AC17-F54BDA5AE209}"/>
              </a:ext>
            </a:extLst>
          </p:cNvPr>
          <p:cNvSpPr txBox="1"/>
          <p:nvPr/>
        </p:nvSpPr>
        <p:spPr>
          <a:xfrm>
            <a:off x="228600" y="6096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Ponovimo!</a:t>
            </a:r>
          </a:p>
        </p:txBody>
      </p:sp>
    </p:spTree>
    <p:extLst>
      <p:ext uri="{BB962C8B-B14F-4D97-AF65-F5344CB8AC3E}">
        <p14:creationId xmlns:p14="http://schemas.microsoft.com/office/powerpoint/2010/main" val="3436846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6754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niOkvir 4">
            <a:extLst>
              <a:ext uri="{FF2B5EF4-FFF2-40B4-BE49-F238E27FC236}">
                <a16:creationId xmlns:a16="http://schemas.microsoft.com/office/drawing/2014/main" id="{65C11CF2-8965-4F70-8C10-B7507425CE45}"/>
              </a:ext>
            </a:extLst>
          </p:cNvPr>
          <p:cNvSpPr txBox="1"/>
          <p:nvPr/>
        </p:nvSpPr>
        <p:spPr>
          <a:xfrm>
            <a:off x="152400" y="1295400"/>
            <a:ext cx="8743361" cy="45809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pic>
        <p:nvPicPr>
          <p:cNvPr id="7" name="Slika 6" descr="Slika na kojoj se prikazuje hrana, crtež&#10;&#10;Opis je automatski generiran">
            <a:extLst>
              <a:ext uri="{FF2B5EF4-FFF2-40B4-BE49-F238E27FC236}">
                <a16:creationId xmlns:a16="http://schemas.microsoft.com/office/drawing/2014/main" id="{E38B454D-BA80-432A-A9B7-9EB6EEFAE4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901072"/>
            <a:ext cx="3444184" cy="18870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id="{6039E56F-5A01-4A43-AC06-2736EE1BE288}"/>
              </a:ext>
            </a:extLst>
          </p:cNvPr>
          <p:cNvSpPr txBox="1"/>
          <p:nvPr/>
        </p:nvSpPr>
        <p:spPr>
          <a:xfrm>
            <a:off x="2971800" y="668314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>
                <a:solidFill>
                  <a:srgbClr val="FF0000"/>
                </a:solidFill>
              </a:rPr>
              <a:t>Molekula DNA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2DD9A211-B716-44FF-918A-B7EDA41B1805}"/>
              </a:ext>
            </a:extLst>
          </p:cNvPr>
          <p:cNvSpPr txBox="1"/>
          <p:nvPr/>
        </p:nvSpPr>
        <p:spPr>
          <a:xfrm>
            <a:off x="329154" y="1566952"/>
            <a:ext cx="7367046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>
                <a:solidFill>
                  <a:srgbClr val="FF0000"/>
                </a:solidFill>
              </a:rPr>
              <a:t>DNA</a:t>
            </a:r>
            <a:r>
              <a:rPr lang="hr-HR" sz="2000" dirty="0">
                <a:solidFill>
                  <a:schemeClr val="bg1"/>
                </a:solidFill>
              </a:rPr>
              <a:t>- deoksiribonukleinska kiselina</a:t>
            </a:r>
          </a:p>
          <a:p>
            <a:endParaRPr lang="hr-HR" sz="2000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sz="2000" dirty="0">
                <a:solidFill>
                  <a:schemeClr val="bg1"/>
                </a:solidFill>
              </a:rPr>
              <a:t>sposobna stvarati </a:t>
            </a:r>
            <a:r>
              <a:rPr lang="hr-HR" sz="2000" b="1" dirty="0">
                <a:solidFill>
                  <a:schemeClr val="bg1"/>
                </a:solidFill>
              </a:rPr>
              <a:t>identične kopije</a:t>
            </a:r>
          </a:p>
          <a:p>
            <a:endParaRPr lang="hr-HR" sz="2000" b="1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sz="2000" dirty="0">
                <a:solidFill>
                  <a:schemeClr val="bg1"/>
                </a:solidFill>
              </a:rPr>
              <a:t>sadrži </a:t>
            </a:r>
            <a:r>
              <a:rPr lang="hr-HR" sz="2000" b="1" dirty="0">
                <a:solidFill>
                  <a:schemeClr val="bg1"/>
                </a:solidFill>
              </a:rPr>
              <a:t>nasljednu uputu </a:t>
            </a:r>
            <a:r>
              <a:rPr lang="hr-HR" sz="2000" dirty="0">
                <a:solidFill>
                  <a:schemeClr val="bg1"/>
                </a:solidFill>
              </a:rPr>
              <a:t>čitavog organizma</a:t>
            </a:r>
          </a:p>
          <a:p>
            <a:endParaRPr lang="hr-HR" sz="2000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sz="2000" dirty="0">
                <a:solidFill>
                  <a:schemeClr val="bg1"/>
                </a:solidFill>
              </a:rPr>
              <a:t>u </a:t>
            </a:r>
            <a:r>
              <a:rPr lang="hr-HR" sz="2000" dirty="0" err="1">
                <a:solidFill>
                  <a:schemeClr val="bg1"/>
                </a:solidFill>
              </a:rPr>
              <a:t>ekukariotskoj</a:t>
            </a:r>
            <a:r>
              <a:rPr lang="hr-HR" sz="2000" dirty="0">
                <a:solidFill>
                  <a:schemeClr val="bg1"/>
                </a:solidFill>
              </a:rPr>
              <a:t> stanici smještena u </a:t>
            </a:r>
            <a:r>
              <a:rPr lang="hr-HR" sz="2000" b="1" dirty="0">
                <a:solidFill>
                  <a:schemeClr val="bg1"/>
                </a:solidFill>
              </a:rPr>
              <a:t>JEZGRI</a:t>
            </a:r>
          </a:p>
          <a:p>
            <a:endParaRPr lang="hr-HR" sz="2000" b="1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sz="2000" dirty="0">
                <a:solidFill>
                  <a:schemeClr val="bg1"/>
                </a:solidFill>
              </a:rPr>
              <a:t>pojava nukleinske kiseline smatra se </a:t>
            </a:r>
            <a:r>
              <a:rPr lang="hr-HR" sz="2000" b="1" dirty="0">
                <a:solidFill>
                  <a:schemeClr val="bg1"/>
                </a:solidFill>
              </a:rPr>
              <a:t>početnim i odlučujućim </a:t>
            </a:r>
            <a:r>
              <a:rPr lang="hr-HR" sz="2000" dirty="0">
                <a:solidFill>
                  <a:schemeClr val="bg1"/>
                </a:solidFill>
              </a:rPr>
              <a:t>događajem u biološkoj evoluciji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hr-HR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hr-HR" dirty="0"/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7E055219-F889-46EB-AD0F-625C1804DEBB}"/>
              </a:ext>
            </a:extLst>
          </p:cNvPr>
          <p:cNvSpPr txBox="1"/>
          <p:nvPr/>
        </p:nvSpPr>
        <p:spPr>
          <a:xfrm>
            <a:off x="152399" y="4956928"/>
            <a:ext cx="8743361" cy="646331"/>
          </a:xfrm>
          <a:prstGeom prst="rect">
            <a:avLst/>
          </a:prstGeom>
          <a:solidFill>
            <a:srgbClr val="FF9999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dirty="0"/>
              <a:t>U udžbeniku na str. 28. saznaj:</a:t>
            </a:r>
          </a:p>
          <a:p>
            <a:r>
              <a:rPr lang="hr-HR" dirty="0"/>
              <a:t>1. Zašto </a:t>
            </a:r>
            <a:r>
              <a:rPr lang="hr-HR" b="1" dirty="0"/>
              <a:t>molekula RNA </a:t>
            </a:r>
            <a:r>
              <a:rPr lang="hr-HR" dirty="0"/>
              <a:t>nije prevladala kao nositelj nasljedne informacije u živome svijetu?</a:t>
            </a:r>
          </a:p>
        </p:txBody>
      </p:sp>
    </p:spTree>
    <p:extLst>
      <p:ext uri="{BB962C8B-B14F-4D97-AF65-F5344CB8AC3E}">
        <p14:creationId xmlns:p14="http://schemas.microsoft.com/office/powerpoint/2010/main" val="1559125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ka 10" descr="Slika na kojoj se prikazuje tekst, karta&#10;&#10;Opis je automatski generiran">
            <a:extLst>
              <a:ext uri="{FF2B5EF4-FFF2-40B4-BE49-F238E27FC236}">
                <a16:creationId xmlns:a16="http://schemas.microsoft.com/office/drawing/2014/main" id="{81A42A5A-CBEE-44BA-B38F-1983BE779E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1" y="1056459"/>
            <a:ext cx="6934200" cy="4834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id="{13B92CE0-FB12-448C-A3B2-5B2D0E027380}"/>
              </a:ext>
            </a:extLst>
          </p:cNvPr>
          <p:cNvSpPr txBox="1"/>
          <p:nvPr/>
        </p:nvSpPr>
        <p:spPr>
          <a:xfrm>
            <a:off x="2971800" y="483325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>
                <a:solidFill>
                  <a:srgbClr val="FF0000"/>
                </a:solidFill>
              </a:rPr>
              <a:t>Molekula DNA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F7B082BD-6EA4-4235-9910-8510A4917DE0}"/>
              </a:ext>
            </a:extLst>
          </p:cNvPr>
          <p:cNvSpPr txBox="1"/>
          <p:nvPr/>
        </p:nvSpPr>
        <p:spPr>
          <a:xfrm>
            <a:off x="1676400" y="4114800"/>
            <a:ext cx="11430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dirty="0"/>
              <a:t>stanica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A6C05D7C-CCA9-4F79-BD93-A94886928EF2}"/>
              </a:ext>
            </a:extLst>
          </p:cNvPr>
          <p:cNvSpPr txBox="1"/>
          <p:nvPr/>
        </p:nvSpPr>
        <p:spPr>
          <a:xfrm>
            <a:off x="1905000" y="1905000"/>
            <a:ext cx="11430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dirty="0"/>
              <a:t>jezgra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DDDC0D6F-0AE9-4B8D-B5D5-DD351D5C7CD8}"/>
              </a:ext>
            </a:extLst>
          </p:cNvPr>
          <p:cNvSpPr txBox="1"/>
          <p:nvPr/>
        </p:nvSpPr>
        <p:spPr>
          <a:xfrm>
            <a:off x="3849671" y="1878387"/>
            <a:ext cx="11430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dirty="0"/>
              <a:t>gen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1BB7F8C2-BD9B-4C52-AAAE-F7C820052CE6}"/>
              </a:ext>
            </a:extLst>
          </p:cNvPr>
          <p:cNvSpPr txBox="1"/>
          <p:nvPr/>
        </p:nvSpPr>
        <p:spPr>
          <a:xfrm>
            <a:off x="4284482" y="2925457"/>
            <a:ext cx="1600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dirty="0"/>
              <a:t>kromosom</a:t>
            </a:r>
          </a:p>
        </p:txBody>
      </p:sp>
      <p:sp>
        <p:nvSpPr>
          <p:cNvPr id="21" name="TekstniOkvir 20">
            <a:extLst>
              <a:ext uri="{FF2B5EF4-FFF2-40B4-BE49-F238E27FC236}">
                <a16:creationId xmlns:a16="http://schemas.microsoft.com/office/drawing/2014/main" id="{840F399E-B0F0-43DB-AFC1-8F63F47F45F5}"/>
              </a:ext>
            </a:extLst>
          </p:cNvPr>
          <p:cNvSpPr txBox="1"/>
          <p:nvPr/>
        </p:nvSpPr>
        <p:spPr>
          <a:xfrm>
            <a:off x="3849671" y="4210430"/>
            <a:ext cx="1600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1200" dirty="0"/>
              <a:t>omatanje oko proteina</a:t>
            </a:r>
          </a:p>
        </p:txBody>
      </p:sp>
      <p:sp>
        <p:nvSpPr>
          <p:cNvPr id="23" name="TekstniOkvir 22">
            <a:extLst>
              <a:ext uri="{FF2B5EF4-FFF2-40B4-BE49-F238E27FC236}">
                <a16:creationId xmlns:a16="http://schemas.microsoft.com/office/drawing/2014/main" id="{653B94A2-E40D-418A-BDDB-C2B43540518D}"/>
              </a:ext>
            </a:extLst>
          </p:cNvPr>
          <p:cNvSpPr txBox="1"/>
          <p:nvPr/>
        </p:nvSpPr>
        <p:spPr>
          <a:xfrm>
            <a:off x="6376447" y="5334000"/>
            <a:ext cx="11430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CE59DBEB-C609-4EBF-A366-C3600627D471}"/>
              </a:ext>
            </a:extLst>
          </p:cNvPr>
          <p:cNvSpPr txBox="1"/>
          <p:nvPr/>
        </p:nvSpPr>
        <p:spPr>
          <a:xfrm>
            <a:off x="4800600" y="3867923"/>
            <a:ext cx="64927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90227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a 8">
            <a:extLst>
              <a:ext uri="{FF2B5EF4-FFF2-40B4-BE49-F238E27FC236}">
                <a16:creationId xmlns:a16="http://schemas.microsoft.com/office/drawing/2014/main" id="{93AAA421-5999-4318-93AC-B426C9FA922B}"/>
              </a:ext>
            </a:extLst>
          </p:cNvPr>
          <p:cNvSpPr/>
          <p:nvPr/>
        </p:nvSpPr>
        <p:spPr>
          <a:xfrm>
            <a:off x="3886200" y="1828800"/>
            <a:ext cx="5181600" cy="2918000"/>
          </a:xfrm>
          <a:prstGeom prst="ellipse">
            <a:avLst/>
          </a:prstGeom>
          <a:solidFill>
            <a:srgbClr val="33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3AA098AD-4606-4A63-AD38-E43074446D62}"/>
              </a:ext>
            </a:extLst>
          </p:cNvPr>
          <p:cNvSpPr txBox="1"/>
          <p:nvPr/>
        </p:nvSpPr>
        <p:spPr>
          <a:xfrm>
            <a:off x="3048000" y="939225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>
                <a:solidFill>
                  <a:srgbClr val="FF0000"/>
                </a:solidFill>
              </a:rPr>
              <a:t>Molekula DNA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3C46EEAA-06DF-4585-8245-564A55589459}"/>
              </a:ext>
            </a:extLst>
          </p:cNvPr>
          <p:cNvSpPr txBox="1"/>
          <p:nvPr/>
        </p:nvSpPr>
        <p:spPr>
          <a:xfrm>
            <a:off x="4191000" y="2161476"/>
            <a:ext cx="5181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endParaRPr lang="hr-HR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dirty="0"/>
              <a:t>ima strukturu </a:t>
            </a:r>
            <a:r>
              <a:rPr lang="hr-HR" b="1" dirty="0">
                <a:solidFill>
                  <a:srgbClr val="FF0000"/>
                </a:solidFill>
              </a:rPr>
              <a:t>dvostruke uzvojnice</a:t>
            </a:r>
          </a:p>
          <a:p>
            <a:endParaRPr lang="hr-HR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dirty="0"/>
              <a:t>lanci se međusobno </a:t>
            </a:r>
            <a:r>
              <a:rPr lang="hr-HR" b="1" dirty="0">
                <a:solidFill>
                  <a:srgbClr val="FF0000"/>
                </a:solidFill>
              </a:rPr>
              <a:t>isprepleteni i povezani</a:t>
            </a:r>
          </a:p>
          <a:p>
            <a:endParaRPr lang="hr-HR" b="1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dirty="0"/>
              <a:t>broj molekula u stanici </a:t>
            </a:r>
            <a:r>
              <a:rPr lang="hr-HR" b="1" dirty="0">
                <a:solidFill>
                  <a:srgbClr val="FF0000"/>
                </a:solidFill>
              </a:rPr>
              <a:t>ovisi o vrsti </a:t>
            </a:r>
            <a:r>
              <a:rPr lang="hr-HR" dirty="0"/>
              <a:t>organizma (čovjek =46 molekula DNA, 46 kromosoma)</a:t>
            </a:r>
          </a:p>
          <a:p>
            <a:endParaRPr lang="hr-HR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hr-HR" dirty="0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5A1BDC8E-979A-4597-A17E-22759C4ED155}"/>
              </a:ext>
            </a:extLst>
          </p:cNvPr>
          <p:cNvSpPr txBox="1"/>
          <p:nvPr/>
        </p:nvSpPr>
        <p:spPr>
          <a:xfrm>
            <a:off x="1143000" y="5334000"/>
            <a:ext cx="762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sz="2000" dirty="0">
                <a:solidFill>
                  <a:srgbClr val="FF0000"/>
                </a:solidFill>
              </a:rPr>
              <a:t>KROMOSOMI-</a:t>
            </a:r>
            <a:r>
              <a:rPr lang="hr-HR" dirty="0"/>
              <a:t> tjelešca koja nastaju namatanjem DNA oko proteina</a:t>
            </a:r>
          </a:p>
        </p:txBody>
      </p:sp>
      <p:pic>
        <p:nvPicPr>
          <p:cNvPr id="4" name="Slika 3" descr="Slika na kojoj se prikazuje tekst&#10;&#10;Opis je automatski generiran">
            <a:extLst>
              <a:ext uri="{FF2B5EF4-FFF2-40B4-BE49-F238E27FC236}">
                <a16:creationId xmlns:a16="http://schemas.microsoft.com/office/drawing/2014/main" id="{E970764E-CFA1-4AB4-A57C-7FC73F9E87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96" y="2161476"/>
            <a:ext cx="3570904" cy="24454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946907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lika 12" descr="Slika na kojoj se prikazuje crtež&#10;&#10;Opis je automatski generiran">
            <a:extLst>
              <a:ext uri="{FF2B5EF4-FFF2-40B4-BE49-F238E27FC236}">
                <a16:creationId xmlns:a16="http://schemas.microsoft.com/office/drawing/2014/main" id="{8D114CC5-D5C6-4D51-A42D-6B4FF52E32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639" y="3951057"/>
            <a:ext cx="3409361" cy="2906943"/>
          </a:xfrm>
          <a:prstGeom prst="rect">
            <a:avLst/>
          </a:prstGeom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id="{D6FC0415-6A3B-4A29-B061-CB7AE33617B8}"/>
              </a:ext>
            </a:extLst>
          </p:cNvPr>
          <p:cNvSpPr txBox="1"/>
          <p:nvPr/>
        </p:nvSpPr>
        <p:spPr>
          <a:xfrm>
            <a:off x="2743200" y="724972"/>
            <a:ext cx="42672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2800" b="1" dirty="0">
                <a:solidFill>
                  <a:srgbClr val="FF0000"/>
                </a:solidFill>
              </a:rPr>
              <a:t>Geni i njihova uloga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146076BC-1936-4452-96CD-87DD9797A339}"/>
              </a:ext>
            </a:extLst>
          </p:cNvPr>
          <p:cNvSpPr txBox="1"/>
          <p:nvPr/>
        </p:nvSpPr>
        <p:spPr>
          <a:xfrm>
            <a:off x="507989" y="1460570"/>
            <a:ext cx="8305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FF0000"/>
                </a:solidFill>
              </a:rPr>
              <a:t>GENI</a:t>
            </a:r>
            <a:r>
              <a:rPr lang="hr-HR" dirty="0"/>
              <a:t>- dijelovi molekule DNA u kojima je </a:t>
            </a:r>
            <a:r>
              <a:rPr lang="hr-HR" b="1" dirty="0"/>
              <a:t>kodirana </a:t>
            </a:r>
            <a:r>
              <a:rPr lang="hr-HR" dirty="0"/>
              <a:t>određena informacija</a:t>
            </a:r>
          </a:p>
          <a:p>
            <a:endParaRPr lang="hr-HR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b="1" dirty="0"/>
              <a:t>položaj gena</a:t>
            </a:r>
            <a:r>
              <a:rPr lang="hr-HR" dirty="0"/>
              <a:t>- točno određen za svaku vrstu</a:t>
            </a:r>
          </a:p>
          <a:p>
            <a:endParaRPr lang="hr-HR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b="1" dirty="0">
                <a:solidFill>
                  <a:srgbClr val="FF0000"/>
                </a:solidFill>
              </a:rPr>
              <a:t>GENOM</a:t>
            </a:r>
            <a:r>
              <a:rPr lang="hr-HR" dirty="0"/>
              <a:t>-sveukupni zapis u molekuli DNA-a</a:t>
            </a:r>
          </a:p>
          <a:p>
            <a:endParaRPr lang="hr-HR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b="1" dirty="0">
                <a:solidFill>
                  <a:srgbClr val="FF0000"/>
                </a:solidFill>
              </a:rPr>
              <a:t>KROMOSOMSKE/GENSKE ANOMALIJE- </a:t>
            </a:r>
            <a:r>
              <a:rPr lang="hr-HR" dirty="0"/>
              <a:t>ukoliko tijekom diobe stanice iz nekog razloga dođe do promjene broja/strukture kromosoma ili zapisa gena</a:t>
            </a:r>
            <a:r>
              <a:rPr lang="hr-HR" dirty="0">
                <a:sym typeface="Wingdings" panose="05000000000000000000" pitchFamily="2" charset="2"/>
              </a:rPr>
              <a:t> pojava BOLESTI i/ili POREMEĆAJA</a:t>
            </a:r>
            <a:endParaRPr lang="hr-HR" dirty="0"/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C8890E49-6B0D-4F55-8466-7235FAAF892B}"/>
              </a:ext>
            </a:extLst>
          </p:cNvPr>
          <p:cNvSpPr txBox="1"/>
          <p:nvPr/>
        </p:nvSpPr>
        <p:spPr>
          <a:xfrm>
            <a:off x="7147089" y="3892004"/>
            <a:ext cx="6096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1400" dirty="0"/>
              <a:t>gen 1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FF5C1988-6E4F-4643-954B-B7371FE45738}"/>
              </a:ext>
            </a:extLst>
          </p:cNvPr>
          <p:cNvSpPr txBox="1"/>
          <p:nvPr/>
        </p:nvSpPr>
        <p:spPr>
          <a:xfrm>
            <a:off x="7147089" y="4790463"/>
            <a:ext cx="6096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1400" dirty="0"/>
              <a:t>gen 2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1CA8EB4C-C3B8-46AD-B40B-8C5C332D527A}"/>
              </a:ext>
            </a:extLst>
          </p:cNvPr>
          <p:cNvSpPr txBox="1"/>
          <p:nvPr/>
        </p:nvSpPr>
        <p:spPr>
          <a:xfrm>
            <a:off x="7147089" y="5404528"/>
            <a:ext cx="6096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1400" dirty="0"/>
              <a:t>gen 3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90FD9A73-7B20-464D-9675-4EE3D05DD521}"/>
              </a:ext>
            </a:extLst>
          </p:cNvPr>
          <p:cNvSpPr txBox="1"/>
          <p:nvPr/>
        </p:nvSpPr>
        <p:spPr>
          <a:xfrm>
            <a:off x="7114880" y="6279928"/>
            <a:ext cx="6096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1400" dirty="0"/>
              <a:t>gen 4</a:t>
            </a: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AC42F5E3-468B-460F-AFA1-B5A39E55D4E1}"/>
              </a:ext>
            </a:extLst>
          </p:cNvPr>
          <p:cNvSpPr txBox="1"/>
          <p:nvPr/>
        </p:nvSpPr>
        <p:spPr>
          <a:xfrm>
            <a:off x="5747994" y="6587705"/>
            <a:ext cx="1262406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1050" dirty="0"/>
              <a:t>kromosom majke</a:t>
            </a:r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id="{83F7358D-364F-4196-B2E7-D6E1B08590BA}"/>
              </a:ext>
            </a:extLst>
          </p:cNvPr>
          <p:cNvSpPr txBox="1"/>
          <p:nvPr/>
        </p:nvSpPr>
        <p:spPr>
          <a:xfrm>
            <a:off x="8093969" y="6587705"/>
            <a:ext cx="1010752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1050" dirty="0"/>
              <a:t>kromosom oca</a:t>
            </a:r>
          </a:p>
        </p:txBody>
      </p:sp>
      <p:sp>
        <p:nvSpPr>
          <p:cNvPr id="19" name="Pravokutnik: zaobljeni kutovi 18">
            <a:extLst>
              <a:ext uri="{FF2B5EF4-FFF2-40B4-BE49-F238E27FC236}">
                <a16:creationId xmlns:a16="http://schemas.microsoft.com/office/drawing/2014/main" id="{B2BCE167-F8CA-40DA-A3F3-183E2A89F630}"/>
              </a:ext>
            </a:extLst>
          </p:cNvPr>
          <p:cNvSpPr/>
          <p:nvPr/>
        </p:nvSpPr>
        <p:spPr>
          <a:xfrm>
            <a:off x="228600" y="4120141"/>
            <a:ext cx="5130811" cy="19561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dirty="0"/>
              <a:t>U udžbeniku na str. 30. saznaj :</a:t>
            </a:r>
          </a:p>
          <a:p>
            <a:endParaRPr lang="hr-HR" dirty="0"/>
          </a:p>
          <a:p>
            <a:pPr marL="342900" indent="-342900">
              <a:buAutoNum type="arabicPeriod"/>
            </a:pPr>
            <a:r>
              <a:rPr lang="hr-HR" dirty="0"/>
              <a:t>Nosi li </a:t>
            </a:r>
            <a:r>
              <a:rPr lang="hr-HR" b="1" dirty="0"/>
              <a:t>više gena uputu </a:t>
            </a:r>
            <a:r>
              <a:rPr lang="hr-HR" dirty="0"/>
              <a:t>za neko obilježje?</a:t>
            </a:r>
          </a:p>
          <a:p>
            <a:endParaRPr lang="hr-HR" dirty="0"/>
          </a:p>
          <a:p>
            <a:r>
              <a:rPr lang="hr-HR" dirty="0"/>
              <a:t>2. Može li </a:t>
            </a:r>
            <a:r>
              <a:rPr lang="hr-HR" b="1" dirty="0"/>
              <a:t>uputa </a:t>
            </a:r>
            <a:r>
              <a:rPr lang="hr-HR" dirty="0"/>
              <a:t>za neko obilježje biti </a:t>
            </a:r>
            <a:r>
              <a:rPr lang="hr-HR" b="1" dirty="0"/>
              <a:t>na različitim kromosomima</a:t>
            </a:r>
            <a:r>
              <a:rPr lang="hr-HR" dirty="0"/>
              <a:t>?</a:t>
            </a:r>
          </a:p>
          <a:p>
            <a:pPr algn="ctr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47005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niOkvir 4">
            <a:extLst>
              <a:ext uri="{FF2B5EF4-FFF2-40B4-BE49-F238E27FC236}">
                <a16:creationId xmlns:a16="http://schemas.microsoft.com/office/drawing/2014/main" id="{5FE627AD-341C-41E3-956D-3ECE922CADD8}"/>
              </a:ext>
            </a:extLst>
          </p:cNvPr>
          <p:cNvSpPr txBox="1"/>
          <p:nvPr/>
        </p:nvSpPr>
        <p:spPr>
          <a:xfrm>
            <a:off x="1905000" y="724972"/>
            <a:ext cx="51054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2800" b="1" dirty="0">
                <a:solidFill>
                  <a:srgbClr val="FF0000"/>
                </a:solidFill>
              </a:rPr>
              <a:t>Udvostručavanje molekule DNA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95D66F2C-C8D5-424E-89CF-45991E738896}"/>
              </a:ext>
            </a:extLst>
          </p:cNvPr>
          <p:cNvSpPr txBox="1"/>
          <p:nvPr/>
        </p:nvSpPr>
        <p:spPr>
          <a:xfrm>
            <a:off x="647700" y="1476422"/>
            <a:ext cx="784860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b="1" dirty="0">
                <a:solidFill>
                  <a:srgbClr val="FF0000"/>
                </a:solidFill>
              </a:rPr>
              <a:t>DNA</a:t>
            </a:r>
            <a:r>
              <a:rPr lang="hr-HR" dirty="0"/>
              <a:t> – ima sposobnost stvaranja svojih kopija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76F70C29-6F2B-42B8-8836-0BD12163A257}"/>
              </a:ext>
            </a:extLst>
          </p:cNvPr>
          <p:cNvSpPr txBox="1"/>
          <p:nvPr/>
        </p:nvSpPr>
        <p:spPr>
          <a:xfrm>
            <a:off x="838200" y="3059668"/>
            <a:ext cx="762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BE0D91ED-4F0B-437D-8E7B-7792043964A6}"/>
              </a:ext>
            </a:extLst>
          </p:cNvPr>
          <p:cNvSpPr txBox="1"/>
          <p:nvPr/>
        </p:nvSpPr>
        <p:spPr>
          <a:xfrm>
            <a:off x="2209800" y="3059668"/>
            <a:ext cx="1219200" cy="4455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pic>
        <p:nvPicPr>
          <p:cNvPr id="11" name="Slika 10" descr="Slika na kojoj se prikazuje puna, raznobojno, žena, stol&#10;&#10;Opis je automatski generiran">
            <a:extLst>
              <a:ext uri="{FF2B5EF4-FFF2-40B4-BE49-F238E27FC236}">
                <a16:creationId xmlns:a16="http://schemas.microsoft.com/office/drawing/2014/main" id="{BF2FB075-718E-48C2-A92C-9D82B38C33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32" y="2001814"/>
            <a:ext cx="7198936" cy="3744842"/>
          </a:xfrm>
          <a:prstGeom prst="rect">
            <a:avLst/>
          </a:prstGeom>
        </p:spPr>
      </p:pic>
      <p:sp>
        <p:nvSpPr>
          <p:cNvPr id="12" name="TekstniOkvir 11">
            <a:extLst>
              <a:ext uri="{FF2B5EF4-FFF2-40B4-BE49-F238E27FC236}">
                <a16:creationId xmlns:a16="http://schemas.microsoft.com/office/drawing/2014/main" id="{7B319E8A-842F-41E5-8EC7-578BCB2857DB}"/>
              </a:ext>
            </a:extLst>
          </p:cNvPr>
          <p:cNvSpPr txBox="1"/>
          <p:nvPr/>
        </p:nvSpPr>
        <p:spPr>
          <a:xfrm>
            <a:off x="783210" y="5733439"/>
            <a:ext cx="1524000" cy="33855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1600" dirty="0"/>
              <a:t>originalna DNA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8DB75418-F550-4D28-82FB-52534D9BD66E}"/>
              </a:ext>
            </a:extLst>
          </p:cNvPr>
          <p:cNvSpPr txBox="1"/>
          <p:nvPr/>
        </p:nvSpPr>
        <p:spPr>
          <a:xfrm>
            <a:off x="2590801" y="5614310"/>
            <a:ext cx="1219200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1600" dirty="0"/>
              <a:t>razdvajanje lanaca</a:t>
            </a: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0CEEB8A9-18A4-4732-B17F-511394862637}"/>
              </a:ext>
            </a:extLst>
          </p:cNvPr>
          <p:cNvSpPr txBox="1"/>
          <p:nvPr/>
        </p:nvSpPr>
        <p:spPr>
          <a:xfrm>
            <a:off x="3897984" y="5600818"/>
            <a:ext cx="2133600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1600" dirty="0"/>
              <a:t>stvaranje novih poprečnih veza; stari lanci služe kao kalup</a:t>
            </a: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id="{6F65DAF1-D506-488F-A562-503F4FEAFA94}"/>
              </a:ext>
            </a:extLst>
          </p:cNvPr>
          <p:cNvSpPr txBox="1"/>
          <p:nvPr/>
        </p:nvSpPr>
        <p:spPr>
          <a:xfrm>
            <a:off x="6172200" y="5622898"/>
            <a:ext cx="2667591" cy="33855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1600" dirty="0"/>
              <a:t>dvije istovjetne molekule DNA</a:t>
            </a:r>
          </a:p>
        </p:txBody>
      </p:sp>
    </p:spTree>
    <p:extLst>
      <p:ext uri="{BB962C8B-B14F-4D97-AF65-F5344CB8AC3E}">
        <p14:creationId xmlns:p14="http://schemas.microsoft.com/office/powerpoint/2010/main" val="3151347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Slika na kojoj se prikazuje karta&#10;&#10;Opis je automatski generiran">
            <a:extLst>
              <a:ext uri="{FF2B5EF4-FFF2-40B4-BE49-F238E27FC236}">
                <a16:creationId xmlns:a16="http://schemas.microsoft.com/office/drawing/2014/main" id="{4EE70550-F91B-46A8-97D2-B485D689B4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337" y="1676400"/>
            <a:ext cx="5565325" cy="50573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B722224C-0155-405D-91CE-67A7EE146DA1}"/>
              </a:ext>
            </a:extLst>
          </p:cNvPr>
          <p:cNvSpPr txBox="1"/>
          <p:nvPr/>
        </p:nvSpPr>
        <p:spPr>
          <a:xfrm>
            <a:off x="3657600" y="599503"/>
            <a:ext cx="148742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2800" b="1" dirty="0">
                <a:solidFill>
                  <a:srgbClr val="FF0000"/>
                </a:solidFill>
              </a:rPr>
              <a:t>MITOZA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B7B2BA7F-805C-434E-9E7B-3DDC75DE8AED}"/>
              </a:ext>
            </a:extLst>
          </p:cNvPr>
          <p:cNvSpPr txBox="1"/>
          <p:nvPr/>
        </p:nvSpPr>
        <p:spPr>
          <a:xfrm>
            <a:off x="517861" y="979271"/>
            <a:ext cx="59789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dirty="0"/>
              <a:t>najčešća dioba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dirty="0"/>
              <a:t>nastaju nespolne, </a:t>
            </a:r>
            <a:r>
              <a:rPr lang="hr-HR" b="1" dirty="0"/>
              <a:t>TJELESNE</a:t>
            </a:r>
            <a:r>
              <a:rPr lang="hr-HR" dirty="0"/>
              <a:t> stanice</a:t>
            </a:r>
          </a:p>
          <a:p>
            <a:endParaRPr lang="hr-HR" dirty="0"/>
          </a:p>
        </p:txBody>
      </p:sp>
      <p:sp>
        <p:nvSpPr>
          <p:cNvPr id="12" name="Šesterokut 11">
            <a:extLst>
              <a:ext uri="{FF2B5EF4-FFF2-40B4-BE49-F238E27FC236}">
                <a16:creationId xmlns:a16="http://schemas.microsoft.com/office/drawing/2014/main" id="{072B1393-C33E-4288-91CD-855AB7169B1A}"/>
              </a:ext>
            </a:extLst>
          </p:cNvPr>
          <p:cNvSpPr/>
          <p:nvPr/>
        </p:nvSpPr>
        <p:spPr>
          <a:xfrm>
            <a:off x="258930" y="1655933"/>
            <a:ext cx="8626139" cy="5181600"/>
          </a:xfrm>
          <a:prstGeom prst="hexagon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000" dirty="0">
                <a:solidFill>
                  <a:schemeClr val="tx1"/>
                </a:solidFill>
              </a:rPr>
              <a:t>U udžbeniku na str. 32./33. saznaj :</a:t>
            </a:r>
          </a:p>
          <a:p>
            <a:endParaRPr lang="hr-HR" sz="2000" dirty="0">
              <a:solidFill>
                <a:schemeClr val="tx1"/>
              </a:solidFill>
            </a:endParaRPr>
          </a:p>
          <a:p>
            <a:r>
              <a:rPr lang="hr-HR" sz="2000" dirty="0">
                <a:solidFill>
                  <a:schemeClr val="tx1"/>
                </a:solidFill>
              </a:rPr>
              <a:t>1. Zašto se molekula DNA </a:t>
            </a:r>
            <a:r>
              <a:rPr lang="hr-HR" sz="2000" b="1" dirty="0">
                <a:solidFill>
                  <a:schemeClr val="tx1"/>
                </a:solidFill>
              </a:rPr>
              <a:t>pakira</a:t>
            </a:r>
            <a:r>
              <a:rPr lang="hr-HR" sz="2000" dirty="0">
                <a:solidFill>
                  <a:schemeClr val="tx1"/>
                </a:solidFill>
              </a:rPr>
              <a:t> u kompaktniji oblik-kromosome?</a:t>
            </a:r>
          </a:p>
          <a:p>
            <a:endParaRPr lang="hr-HR" sz="2000" dirty="0">
              <a:solidFill>
                <a:schemeClr val="tx1"/>
              </a:solidFill>
            </a:endParaRPr>
          </a:p>
          <a:p>
            <a:r>
              <a:rPr lang="hr-HR" sz="2000" dirty="0">
                <a:solidFill>
                  <a:schemeClr val="tx1"/>
                </a:solidFill>
              </a:rPr>
              <a:t>2. Zašto </a:t>
            </a:r>
            <a:r>
              <a:rPr lang="hr-HR" sz="2000" b="1" dirty="0">
                <a:solidFill>
                  <a:schemeClr val="tx1"/>
                </a:solidFill>
              </a:rPr>
              <a:t>nestaje</a:t>
            </a:r>
            <a:r>
              <a:rPr lang="hr-HR" sz="2000" dirty="0">
                <a:solidFill>
                  <a:schemeClr val="tx1"/>
                </a:solidFill>
              </a:rPr>
              <a:t> jezgrina ovojnica?</a:t>
            </a:r>
          </a:p>
          <a:p>
            <a:endParaRPr lang="hr-HR" sz="2000" dirty="0">
              <a:solidFill>
                <a:schemeClr val="tx1"/>
              </a:solidFill>
            </a:endParaRPr>
          </a:p>
          <a:p>
            <a:r>
              <a:rPr lang="hr-HR" sz="2000" dirty="0">
                <a:solidFill>
                  <a:schemeClr val="tx1"/>
                </a:solidFill>
              </a:rPr>
              <a:t>3. Je li broj kromosoma nakon mitoze </a:t>
            </a:r>
            <a:r>
              <a:rPr lang="hr-HR" sz="2000" b="1" dirty="0">
                <a:solidFill>
                  <a:schemeClr val="tx1"/>
                </a:solidFill>
              </a:rPr>
              <a:t>jednak</a:t>
            </a:r>
            <a:r>
              <a:rPr lang="hr-HR" sz="2000" dirty="0">
                <a:solidFill>
                  <a:schemeClr val="tx1"/>
                </a:solidFill>
              </a:rPr>
              <a:t> broju kromosoma u početnoj stanici?</a:t>
            </a:r>
          </a:p>
          <a:p>
            <a:pPr algn="ctr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62144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niOkvir 14">
            <a:extLst>
              <a:ext uri="{FF2B5EF4-FFF2-40B4-BE49-F238E27FC236}">
                <a16:creationId xmlns:a16="http://schemas.microsoft.com/office/drawing/2014/main" id="{A3C4CA3B-42A2-4848-8686-E19F9AACF7AF}"/>
              </a:ext>
            </a:extLst>
          </p:cNvPr>
          <p:cNvSpPr txBox="1"/>
          <p:nvPr/>
        </p:nvSpPr>
        <p:spPr>
          <a:xfrm>
            <a:off x="228600" y="1219200"/>
            <a:ext cx="8686800" cy="472440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DFFEB28D-44DE-47D3-AAF4-2D69F08C4FD6}"/>
              </a:ext>
            </a:extLst>
          </p:cNvPr>
          <p:cNvSpPr txBox="1"/>
          <p:nvPr/>
        </p:nvSpPr>
        <p:spPr>
          <a:xfrm>
            <a:off x="3752225" y="645309"/>
            <a:ext cx="148742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2800" b="1" dirty="0">
                <a:solidFill>
                  <a:srgbClr val="FF0000"/>
                </a:solidFill>
              </a:rPr>
              <a:t>MITOZA</a:t>
            </a:r>
          </a:p>
        </p:txBody>
      </p:sp>
      <p:pic>
        <p:nvPicPr>
          <p:cNvPr id="7" name="Slika 6" descr="Slika na kojoj se prikazuje surfanje, držanje, stajanje, daska&#10;&#10;Opis je automatski generiran">
            <a:extLst>
              <a:ext uri="{FF2B5EF4-FFF2-40B4-BE49-F238E27FC236}">
                <a16:creationId xmlns:a16="http://schemas.microsoft.com/office/drawing/2014/main" id="{777C32A0-E003-4936-B78A-785470870E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63" y="2743199"/>
            <a:ext cx="3528788" cy="19838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0" name="TekstniOkvir 9">
            <a:extLst>
              <a:ext uri="{FF2B5EF4-FFF2-40B4-BE49-F238E27FC236}">
                <a16:creationId xmlns:a16="http://schemas.microsoft.com/office/drawing/2014/main" id="{4CDA9622-01DF-4569-A966-1B1D723194E9}"/>
              </a:ext>
            </a:extLst>
          </p:cNvPr>
          <p:cNvSpPr txBox="1"/>
          <p:nvPr/>
        </p:nvSpPr>
        <p:spPr>
          <a:xfrm>
            <a:off x="457337" y="1472305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hr-HR" dirty="0">
                <a:solidFill>
                  <a:schemeClr val="bg1"/>
                </a:solidFill>
              </a:rPr>
              <a:t>važna je za </a:t>
            </a:r>
            <a:r>
              <a:rPr lang="hr-HR" b="1" dirty="0">
                <a:solidFill>
                  <a:schemeClr val="bg1"/>
                </a:solidFill>
              </a:rPr>
              <a:t>razmnožavanje jednostaničnih organizama </a:t>
            </a:r>
            <a:r>
              <a:rPr lang="hr-HR" dirty="0">
                <a:solidFill>
                  <a:schemeClr val="bg1"/>
                </a:solidFill>
              </a:rPr>
              <a:t>te </a:t>
            </a:r>
            <a:r>
              <a:rPr lang="hr-HR" b="1" dirty="0">
                <a:solidFill>
                  <a:schemeClr val="bg1"/>
                </a:solidFill>
              </a:rPr>
              <a:t>rast i razvoj višestaničnih</a:t>
            </a:r>
            <a:r>
              <a:rPr lang="hr-HR" dirty="0">
                <a:solidFill>
                  <a:schemeClr val="bg1"/>
                </a:solidFill>
              </a:rPr>
              <a:t> organizama</a:t>
            </a:r>
          </a:p>
        </p:txBody>
      </p:sp>
      <p:pic>
        <p:nvPicPr>
          <p:cNvPr id="12" name="Slika 11" descr="Slika na kojoj se prikazuje hrana&#10;&#10;Opis je automatski generiran">
            <a:extLst>
              <a:ext uri="{FF2B5EF4-FFF2-40B4-BE49-F238E27FC236}">
                <a16:creationId xmlns:a16="http://schemas.microsoft.com/office/drawing/2014/main" id="{CF4B10EA-4FC0-4DEE-8751-7460F55602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0146">
            <a:off x="5378897" y="2796129"/>
            <a:ext cx="2887478" cy="21656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3" name="TekstniOkvir 12">
            <a:extLst>
              <a:ext uri="{FF2B5EF4-FFF2-40B4-BE49-F238E27FC236}">
                <a16:creationId xmlns:a16="http://schemas.microsoft.com/office/drawing/2014/main" id="{8F99BC3D-3AC2-450A-B36C-3D5929E9DDC8}"/>
              </a:ext>
            </a:extLst>
          </p:cNvPr>
          <p:cNvSpPr txBox="1"/>
          <p:nvPr/>
        </p:nvSpPr>
        <p:spPr>
          <a:xfrm>
            <a:off x="685800" y="5100935"/>
            <a:ext cx="3376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dirty="0">
                <a:solidFill>
                  <a:schemeClr val="bg1"/>
                </a:solidFill>
              </a:rPr>
              <a:t>nastaju </a:t>
            </a:r>
            <a:r>
              <a:rPr lang="hr-HR" b="1" dirty="0">
                <a:solidFill>
                  <a:schemeClr val="bg1"/>
                </a:solidFill>
              </a:rPr>
              <a:t>nove jedinke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dirty="0">
                <a:solidFill>
                  <a:schemeClr val="bg1"/>
                </a:solidFill>
              </a:rPr>
              <a:t>nema velike potrošnje energije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150F3960-5409-42FF-BB19-380B90CCF26E}"/>
              </a:ext>
            </a:extLst>
          </p:cNvPr>
          <p:cNvSpPr txBox="1"/>
          <p:nvPr/>
        </p:nvSpPr>
        <p:spPr>
          <a:xfrm>
            <a:off x="5410200" y="5181600"/>
            <a:ext cx="32185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b="1" dirty="0">
                <a:solidFill>
                  <a:schemeClr val="bg1"/>
                </a:solidFill>
              </a:rPr>
              <a:t>povećava</a:t>
            </a:r>
            <a:r>
              <a:rPr lang="hr-HR" dirty="0">
                <a:solidFill>
                  <a:schemeClr val="bg1"/>
                </a:solidFill>
              </a:rPr>
              <a:t> se broj stanica</a:t>
            </a:r>
          </a:p>
          <a:p>
            <a:endParaRPr lang="hr-H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3268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:a16="http://schemas.microsoft.com/office/drawing/2014/main" id="{8A497286-5BA9-4AA4-8045-066A30E91013}"/>
              </a:ext>
            </a:extLst>
          </p:cNvPr>
          <p:cNvSpPr txBox="1"/>
          <p:nvPr/>
        </p:nvSpPr>
        <p:spPr>
          <a:xfrm>
            <a:off x="6477000" y="1752600"/>
            <a:ext cx="148742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2800" b="1" dirty="0">
                <a:solidFill>
                  <a:srgbClr val="FF0000"/>
                </a:solidFill>
              </a:rPr>
              <a:t>MITOZA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C8A4A509-9134-413B-8E48-A62D4E2A1BCC}"/>
              </a:ext>
            </a:extLst>
          </p:cNvPr>
          <p:cNvSpPr txBox="1"/>
          <p:nvPr/>
        </p:nvSpPr>
        <p:spPr>
          <a:xfrm>
            <a:off x="5665509" y="2438400"/>
            <a:ext cx="350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dirty="0"/>
              <a:t>pojedina tkiva i organi imaju sposobnost </a:t>
            </a:r>
            <a:r>
              <a:rPr lang="hr-HR" b="1" dirty="0"/>
              <a:t>obnavljanja </a:t>
            </a:r>
            <a:r>
              <a:rPr lang="hr-HR" dirty="0"/>
              <a:t>(REGENERACIJE) stvaranjem </a:t>
            </a:r>
            <a:r>
              <a:rPr lang="hr-HR" b="1" dirty="0"/>
              <a:t>novih stanica </a:t>
            </a:r>
            <a:r>
              <a:rPr lang="hr-HR" dirty="0"/>
              <a:t>MITOZOM</a:t>
            </a:r>
          </a:p>
        </p:txBody>
      </p:sp>
      <p:sp>
        <p:nvSpPr>
          <p:cNvPr id="9" name="Pravokutnik 8">
            <a:extLst>
              <a:ext uri="{FF2B5EF4-FFF2-40B4-BE49-F238E27FC236}">
                <a16:creationId xmlns:a16="http://schemas.microsoft.com/office/drawing/2014/main" id="{1AE38796-1940-4B7B-BDC4-032F62BDE509}"/>
              </a:ext>
            </a:extLst>
          </p:cNvPr>
          <p:cNvSpPr/>
          <p:nvPr/>
        </p:nvSpPr>
        <p:spPr>
          <a:xfrm>
            <a:off x="0" y="381000"/>
            <a:ext cx="5257800" cy="5638800"/>
          </a:xfrm>
          <a:prstGeom prst="rect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82365A1A-084C-4E3C-A52A-083ED41EF2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85800"/>
            <a:ext cx="4689062" cy="5029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9053915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979</TotalTime>
  <Words>455</Words>
  <Application>Microsoft Office PowerPoint</Application>
  <PresentationFormat>On-screen Show (4:3)</PresentationFormat>
  <Paragraphs>98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Martina Miksic</dc:creator>
  <cp:lastModifiedBy>Ana Kodžoman</cp:lastModifiedBy>
  <cp:revision>41</cp:revision>
  <dcterms:created xsi:type="dcterms:W3CDTF">2006-08-16T00:00:00Z</dcterms:created>
  <dcterms:modified xsi:type="dcterms:W3CDTF">2020-09-15T05:47:23Z</dcterms:modified>
</cp:coreProperties>
</file>